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506020203020204" pitchFamily="34" charset="0"/>
      <p:regular r:id="rId12"/>
      <p:bold r:id="rId13"/>
    </p:embeddedFont>
    <p:embeddedFont>
      <p:font typeface="Roboto" panose="02000000000000000000" pitchFamily="2" charset="0"/>
      <p:regular r:id="rId14"/>
      <p:bold r:id="rId15"/>
      <p:italic r:id="rId16"/>
      <p:boldItalic r:id="rId17"/>
    </p:embeddedFont>
    <p:embeddedFont>
      <p:font typeface="Work Sans"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37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59200" y="304275"/>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ct val="61111"/>
              <a:buFont typeface="Arial"/>
              <a:buNone/>
            </a:pPr>
            <a:r>
              <a:rPr lang="en" sz="1800" b="1" dirty="0"/>
              <a:t>Statistical Review and A/B Testing for New York City TLC Project</a:t>
            </a:r>
            <a:endParaRPr sz="1800" b="1" u="sng" dirty="0"/>
          </a:p>
          <a:p>
            <a:pPr marL="0" lvl="0" indent="0" algn="ctr" rtl="0">
              <a:spcBef>
                <a:spcPts val="0"/>
              </a:spcBef>
              <a:spcAft>
                <a:spcPts val="0"/>
              </a:spcAft>
              <a:buNone/>
            </a:pPr>
            <a:endParaRPr dirty="0"/>
          </a:p>
        </p:txBody>
      </p:sp>
      <p:sp>
        <p:nvSpPr>
          <p:cNvPr id="156" name="Google Shape;156;p8"/>
          <p:cNvSpPr txBox="1"/>
          <p:nvPr/>
        </p:nvSpPr>
        <p:spPr>
          <a:xfrm>
            <a:off x="2056950" y="1477750"/>
            <a:ext cx="5540100" cy="476400"/>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1200" dirty="0">
                <a:solidFill>
                  <a:schemeClr val="dk1"/>
                </a:solidFill>
                <a:latin typeface="Google Sans"/>
                <a:ea typeface="Google Sans"/>
                <a:cs typeface="Google Sans"/>
                <a:sym typeface="Google Sans"/>
              </a:rPr>
              <a:t>The main objective of this project is to predict the cost of a taxi ride before it happens. Currently, the focus is on identifying strategies that can increase the revenue of taxi drivers in New York City. One approach adopted is analyzing the relationship between the total fare and the payment method used by the passenger.</a:t>
            </a: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57" name="Google Shape;157;p8"/>
          <p:cNvSpPr txBox="1"/>
          <p:nvPr/>
        </p:nvSpPr>
        <p:spPr>
          <a:xfrm>
            <a:off x="2056950" y="2497525"/>
            <a:ext cx="5540100" cy="6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accent2"/>
                </a:solidFill>
                <a:latin typeface="Google Sans"/>
                <a:ea typeface="Google Sans"/>
                <a:cs typeface="Google Sans"/>
                <a:sym typeface="Google Sans"/>
              </a:rPr>
              <a:t>Taxi drivers receive tips in varying amounts. At this stage of the project, while exploring the relationship between total fare and payment method, the goal is to determine whether customers who pay by credit card tend to spend more than those who pay with cash.</a:t>
            </a:r>
            <a:endParaRPr sz="1200" dirty="0">
              <a:solidFill>
                <a:schemeClr val="accent2"/>
              </a:solidFill>
              <a:latin typeface="Google Sans"/>
              <a:ea typeface="Google Sans"/>
              <a:cs typeface="Google Sans"/>
              <a:sym typeface="Google Sans"/>
            </a:endParaRPr>
          </a:p>
        </p:txBody>
      </p:sp>
      <p:sp>
        <p:nvSpPr>
          <p:cNvPr id="158" name="Google Shape;158;p8"/>
          <p:cNvSpPr txBox="1"/>
          <p:nvPr/>
        </p:nvSpPr>
        <p:spPr>
          <a:xfrm>
            <a:off x="2056950" y="3481150"/>
            <a:ext cx="5540100" cy="6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accent2"/>
                </a:solidFill>
                <a:latin typeface="Google Sans"/>
                <a:ea typeface="Google Sans"/>
                <a:cs typeface="Google Sans"/>
                <a:sym typeface="Google Sans"/>
              </a:rPr>
              <a:t>The Automatidata team conducted an A/B test to explore the relationship between credit card payments and total taxi fare amounts. The key business insight is that encouraging customers to pay by credit card may lead to a meaningful increase in revenue for taxi drivers.</a:t>
            </a:r>
            <a:endParaRPr sz="1200" dirty="0">
              <a:solidFill>
                <a:schemeClr val="accent2"/>
              </a:solidFill>
              <a:latin typeface="Google Sans"/>
              <a:ea typeface="Google Sans"/>
              <a:cs typeface="Google Sans"/>
              <a:sym typeface="Google Sans"/>
            </a:endParaRPr>
          </a:p>
        </p:txBody>
      </p:sp>
      <p:sp>
        <p:nvSpPr>
          <p:cNvPr id="159" name="Google Shape;159;p8"/>
          <p:cNvSpPr txBox="1"/>
          <p:nvPr/>
        </p:nvSpPr>
        <p:spPr>
          <a:xfrm>
            <a:off x="323000" y="4771350"/>
            <a:ext cx="7274100" cy="2662237"/>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1200" b="1" dirty="0">
                <a:solidFill>
                  <a:schemeClr val="dk1"/>
                </a:solidFill>
                <a:latin typeface="Google Sans"/>
                <a:ea typeface="Google Sans"/>
                <a:cs typeface="Google Sans"/>
                <a:sym typeface="Google Sans"/>
              </a:rPr>
              <a:t>Steps conducted in the A/B test</a:t>
            </a:r>
            <a:endParaRPr sz="1200" b="1" dirty="0">
              <a:solidFill>
                <a:schemeClr val="dk1"/>
              </a:solidFill>
              <a:latin typeface="Google Sans"/>
              <a:ea typeface="Google Sans"/>
              <a:cs typeface="Google Sans"/>
              <a:sym typeface="Google Sans"/>
            </a:endParaRPr>
          </a:p>
          <a:p>
            <a:pPr marL="457200" lvl="0" indent="-298450" algn="l" rtl="0">
              <a:lnSpc>
                <a:spcPct val="100000"/>
              </a:lnSpc>
              <a:spcBef>
                <a:spcPts val="1000"/>
              </a:spcBef>
              <a:spcAft>
                <a:spcPts val="0"/>
              </a:spcAft>
              <a:buClr>
                <a:schemeClr val="dk1"/>
              </a:buClr>
              <a:buSzPts val="1100"/>
              <a:buFont typeface="Google Sans"/>
              <a:buAutoNum type="arabicPeriod"/>
            </a:pPr>
            <a:r>
              <a:rPr lang="en-US" sz="1100" dirty="0">
                <a:solidFill>
                  <a:schemeClr val="dk1"/>
                </a:solidFill>
                <a:highlight>
                  <a:srgbClr val="FFFFFF"/>
                </a:highlight>
                <a:latin typeface="Google Sans"/>
                <a:ea typeface="Google Sans"/>
                <a:cs typeface="Google Sans"/>
                <a:sym typeface="Google Sans"/>
              </a:rPr>
              <a:t>Collected sample data from an experiment in which customers were randomly selected and divided into two groups:</a:t>
            </a:r>
          </a:p>
          <a:p>
            <a:pPr marL="914400" lvl="1" indent="-298450" algn="l" rtl="0">
              <a:lnSpc>
                <a:spcPct val="100000"/>
              </a:lnSpc>
              <a:spcBef>
                <a:spcPts val="1000"/>
              </a:spcBef>
              <a:spcAft>
                <a:spcPts val="0"/>
              </a:spcAft>
              <a:buClr>
                <a:schemeClr val="dk1"/>
              </a:buClr>
              <a:buSzPts val="1100"/>
              <a:buFont typeface="Google Sans"/>
              <a:buAutoNum type="alphaLcPeriod"/>
            </a:pPr>
            <a:r>
              <a:rPr lang="en-US" sz="1100" dirty="0">
                <a:solidFill>
                  <a:schemeClr val="dk1"/>
                </a:solidFill>
                <a:highlight>
                  <a:srgbClr val="FFFFFF"/>
                </a:highlight>
                <a:latin typeface="Google Sans"/>
                <a:ea typeface="Google Sans"/>
                <a:cs typeface="Google Sans"/>
                <a:sym typeface="Google Sans"/>
              </a:rPr>
              <a:t>Customers who were instructed to pay with a credit card..</a:t>
            </a:r>
          </a:p>
          <a:p>
            <a:pPr marL="914400" lvl="1" indent="-298450" algn="l" rtl="0">
              <a:lnSpc>
                <a:spcPct val="100000"/>
              </a:lnSpc>
              <a:spcBef>
                <a:spcPts val="1000"/>
              </a:spcBef>
              <a:spcAft>
                <a:spcPts val="0"/>
              </a:spcAft>
              <a:buClr>
                <a:schemeClr val="dk1"/>
              </a:buClr>
              <a:buSzPts val="1100"/>
              <a:buFont typeface="Google Sans"/>
              <a:buAutoNum type="alphaLcPeriod"/>
            </a:pPr>
            <a:r>
              <a:rPr lang="en-US" sz="1100" dirty="0">
                <a:solidFill>
                  <a:schemeClr val="dk1"/>
                </a:solidFill>
                <a:highlight>
                  <a:srgbClr val="FFFFFF"/>
                </a:highlight>
                <a:latin typeface="Google Sans"/>
                <a:ea typeface="Google Sans"/>
                <a:cs typeface="Google Sans"/>
                <a:sym typeface="Google Sans"/>
              </a:rPr>
              <a:t>Customers who were instructed to pay with cash. This approach enables causal conclusions about how payment method affects fare amount.</a:t>
            </a:r>
          </a:p>
          <a:p>
            <a:pPr marL="457200" lvl="0" indent="-298450" algn="l" rtl="0">
              <a:lnSpc>
                <a:spcPct val="100000"/>
              </a:lnSpc>
              <a:spcBef>
                <a:spcPts val="1000"/>
              </a:spcBef>
              <a:spcAft>
                <a:spcPts val="0"/>
              </a:spcAft>
              <a:buClr>
                <a:schemeClr val="dk1"/>
              </a:buClr>
              <a:buSzPts val="1100"/>
              <a:buFont typeface="Google Sans"/>
              <a:buAutoNum type="arabicPeriod"/>
            </a:pPr>
            <a:r>
              <a:rPr lang="en-US" sz="1100" dirty="0">
                <a:solidFill>
                  <a:schemeClr val="dk1"/>
                </a:solidFill>
                <a:highlight>
                  <a:srgbClr val="FFFFFF"/>
                </a:highlight>
                <a:latin typeface="Google Sans"/>
                <a:ea typeface="Google Sans"/>
                <a:cs typeface="Google Sans"/>
                <a:sym typeface="Google Sans"/>
              </a:rPr>
              <a:t>Computed descriptive statistics to better understand the average total fare amount for each payment method available to the customer. </a:t>
            </a:r>
          </a:p>
          <a:p>
            <a:pPr marL="457200" lvl="0" indent="-298450" algn="l" rtl="0">
              <a:lnSpc>
                <a:spcPct val="100000"/>
              </a:lnSpc>
              <a:spcBef>
                <a:spcPts val="1000"/>
              </a:spcBef>
              <a:spcAft>
                <a:spcPts val="1000"/>
              </a:spcAft>
              <a:buClr>
                <a:schemeClr val="dk1"/>
              </a:buClr>
              <a:buSzPts val="1100"/>
              <a:buFont typeface="Google Sans"/>
              <a:buAutoNum type="arabicPeriod"/>
            </a:pPr>
            <a:r>
              <a:rPr lang="en-US" sz="1100" dirty="0">
                <a:solidFill>
                  <a:schemeClr val="dk1"/>
                </a:solidFill>
                <a:latin typeface="Google Sans"/>
                <a:ea typeface="Google Sans"/>
                <a:cs typeface="Google Sans"/>
                <a:sym typeface="Google Sans"/>
              </a:rPr>
              <a:t>Conducted a two-sample t-test to determine if there is a statistically significant difference in average total fare between customers who use credit cards and customers who use cash</a:t>
            </a:r>
            <a:r>
              <a:rPr lang="en" sz="1100" dirty="0">
                <a:solidFill>
                  <a:schemeClr val="dk1"/>
                </a:solidFill>
                <a:latin typeface="Google Sans"/>
                <a:ea typeface="Google Sans"/>
                <a:cs typeface="Google Sans"/>
                <a:sym typeface="Google Sans"/>
              </a:rPr>
              <a:t>. </a:t>
            </a:r>
            <a:endParaRPr sz="1100" dirty="0">
              <a:solidFill>
                <a:schemeClr val="dk1"/>
              </a:solidFill>
              <a:latin typeface="Google Sans"/>
              <a:ea typeface="Google Sans"/>
              <a:cs typeface="Google Sans"/>
              <a:sym typeface="Google Sans"/>
            </a:endParaRPr>
          </a:p>
        </p:txBody>
      </p:sp>
      <p:sp>
        <p:nvSpPr>
          <p:cNvPr id="160" name="Google Shape;160;p8"/>
          <p:cNvSpPr txBox="1"/>
          <p:nvPr/>
        </p:nvSpPr>
        <p:spPr>
          <a:xfrm>
            <a:off x="326125" y="7187175"/>
            <a:ext cx="7438800" cy="92842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 b="1" dirty="0">
              <a:solidFill>
                <a:schemeClr val="accent2"/>
              </a:solidFill>
              <a:latin typeface="Google Sans"/>
              <a:ea typeface="Google Sans"/>
              <a:cs typeface="Google Sans"/>
              <a:sym typeface="Google Sans"/>
            </a:endParaRPr>
          </a:p>
          <a:p>
            <a:pPr marL="0" lvl="0" indent="0" algn="l" rtl="0">
              <a:spcBef>
                <a:spcPts val="0"/>
              </a:spcBef>
              <a:spcAft>
                <a:spcPts val="0"/>
              </a:spcAft>
              <a:buNone/>
            </a:pPr>
            <a:r>
              <a:rPr lang="en" sz="1200" b="1" dirty="0">
                <a:solidFill>
                  <a:schemeClr val="accent2"/>
                </a:solidFill>
                <a:latin typeface="Google Sans"/>
                <a:ea typeface="Google Sans"/>
                <a:cs typeface="Google Sans"/>
                <a:sym typeface="Google Sans"/>
              </a:rPr>
              <a:t>A/B test results</a:t>
            </a:r>
            <a:endParaRPr sz="1200" b="1" dirty="0">
              <a:solidFill>
                <a:schemeClr val="accent2"/>
              </a:solidFill>
              <a:latin typeface="Google Sans"/>
              <a:ea typeface="Google Sans"/>
              <a:cs typeface="Google Sans"/>
              <a:sym typeface="Google Sans"/>
            </a:endParaRPr>
          </a:p>
          <a:p>
            <a:pPr marL="0" lvl="0" indent="0" algn="l" rtl="0">
              <a:spcBef>
                <a:spcPts val="0"/>
              </a:spcBef>
              <a:spcAft>
                <a:spcPts val="0"/>
              </a:spcAft>
              <a:buNone/>
            </a:pPr>
            <a:endParaRPr sz="500" b="1" dirty="0">
              <a:solidFill>
                <a:schemeClr val="accent2"/>
              </a:solidFill>
              <a:latin typeface="Google Sans"/>
              <a:ea typeface="Google Sans"/>
              <a:cs typeface="Google Sans"/>
              <a:sym typeface="Google Sans"/>
            </a:endParaRPr>
          </a:p>
          <a:p>
            <a:pPr marL="0" lvl="0" indent="0" algn="l" rtl="0">
              <a:spcBef>
                <a:spcPts val="0"/>
              </a:spcBef>
              <a:spcAft>
                <a:spcPts val="1000"/>
              </a:spcAft>
              <a:buNone/>
            </a:pPr>
            <a:r>
              <a:rPr lang="en-US" sz="1100" dirty="0">
                <a:solidFill>
                  <a:schemeClr val="dk1"/>
                </a:solidFill>
                <a:latin typeface="Google Sans"/>
                <a:ea typeface="Google Sans"/>
                <a:cs typeface="Google Sans"/>
                <a:sym typeface="Google Sans"/>
              </a:rPr>
              <a:t>Customers who pay by credit card tend to spend more on taxi fares than those who pay with cash, and this difference is statistically significant</a:t>
            </a:r>
            <a:endParaRPr lang="en-US" sz="1100" dirty="0">
              <a:solidFill>
                <a:schemeClr val="accent2"/>
              </a:solidFill>
              <a:latin typeface="Google Sans"/>
              <a:ea typeface="Google Sans"/>
              <a:cs typeface="Google Sans"/>
              <a:sym typeface="Google Sans"/>
            </a:endParaRPr>
          </a:p>
        </p:txBody>
      </p:sp>
      <p:sp>
        <p:nvSpPr>
          <p:cNvPr id="161" name="Google Shape;161;p8"/>
          <p:cNvSpPr txBox="1"/>
          <p:nvPr/>
        </p:nvSpPr>
        <p:spPr>
          <a:xfrm>
            <a:off x="399200" y="8369400"/>
            <a:ext cx="7028400" cy="55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350"/>
              </a:spcAft>
              <a:buNone/>
            </a:pPr>
            <a:r>
              <a:rPr lang="en-US" sz="1100" dirty="0">
                <a:solidFill>
                  <a:schemeClr val="dk1"/>
                </a:solidFill>
                <a:latin typeface="Google Sans"/>
                <a:ea typeface="Google Sans"/>
                <a:cs typeface="Google Sans"/>
                <a:sym typeface="Google Sans"/>
              </a:rPr>
              <a:t>The Automatidata data team recommends that NYC TLC promote credit card payments. Suggested strategies include placing signs in taxis stating, “Credit card payments are preferred” and instructing drivers to verbally inform passengers of this preference.</a:t>
            </a:r>
            <a:endParaRPr sz="1100" dirty="0">
              <a:solidFill>
                <a:srgbClr val="666666"/>
              </a:solidFill>
              <a:latin typeface="Google Sans"/>
              <a:ea typeface="Google Sans"/>
              <a:cs typeface="Google Sans"/>
              <a:sym typeface="Google Sans"/>
            </a:endParaRPr>
          </a:p>
        </p:txBody>
      </p:sp>
      <p:sp>
        <p:nvSpPr>
          <p:cNvPr id="162" name="Google Shape;162;p8"/>
          <p:cNvSpPr txBox="1"/>
          <p:nvPr/>
        </p:nvSpPr>
        <p:spPr>
          <a:xfrm>
            <a:off x="1763100" y="838875"/>
            <a:ext cx="4246200" cy="581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a:t>
            </a:r>
            <a:endParaRPr sz="1200">
              <a:latin typeface="PT Sans Narrow"/>
              <a:ea typeface="PT Sans Narrow"/>
              <a:cs typeface="PT Sans Narrow"/>
              <a:sym typeface="PT Sans Narrow"/>
            </a:endParaRPr>
          </a:p>
          <a:p>
            <a:pPr marL="0" lvl="0" indent="0" algn="ctr" rtl="0">
              <a:lnSpc>
                <a:spcPct val="115000"/>
              </a:lnSpc>
              <a:spcBef>
                <a:spcPts val="0"/>
              </a:spcBef>
              <a:spcAft>
                <a:spcPts val="0"/>
              </a:spcAft>
              <a:buClr>
                <a:schemeClr val="dk1"/>
              </a:buClr>
              <a:buSzPts val="1100"/>
              <a:buFont typeface="Arial"/>
              <a:buNone/>
            </a:pPr>
            <a:r>
              <a:rPr lang="en" sz="1200">
                <a:solidFill>
                  <a:schemeClr val="dk1"/>
                </a:solidFill>
                <a:latin typeface="PT Sans Narrow"/>
                <a:ea typeface="PT Sans Narrow"/>
                <a:cs typeface="PT Sans Narrow"/>
                <a:sym typeface="PT Sans Narrow"/>
              </a:rPr>
              <a:t>Commission Prepared by </a:t>
            </a:r>
            <a:r>
              <a:rPr lang="en" sz="1200" b="1">
                <a:solidFill>
                  <a:schemeClr val="dk1"/>
                </a:solidFill>
                <a:latin typeface="PT Sans Narrow"/>
                <a:ea typeface="PT Sans Narrow"/>
                <a:cs typeface="PT Sans Narrow"/>
                <a:sym typeface="PT Sans Narrow"/>
              </a:rPr>
              <a:t>Automatidata</a:t>
            </a:r>
            <a:endParaRPr sz="1200">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357</Words>
  <Application>Microsoft Office PowerPoint</Application>
  <PresentationFormat>Personalizar</PresentationFormat>
  <Paragraphs>18</Paragraphs>
  <Slides>1</Slides>
  <Notes>1</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1</vt:i4>
      </vt:variant>
    </vt:vector>
  </HeadingPairs>
  <TitlesOfParts>
    <vt:vector size="9" baseType="lpstr">
      <vt:lpstr>Arial</vt:lpstr>
      <vt:lpstr>Google Sans SemiBold</vt:lpstr>
      <vt:lpstr>Google Sans</vt:lpstr>
      <vt:lpstr>Work Sans</vt:lpstr>
      <vt:lpstr>Roboto</vt:lpstr>
      <vt:lpstr>PT Sans Narrow</vt:lpstr>
      <vt:lpstr>Calibri</vt:lpstr>
      <vt:lpstr>Simple Light</vt:lpstr>
      <vt:lpstr>Statistical Review and A/B Testing for New York City TLC Project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Lucas Barretto</dc:creator>
  <cp:lastModifiedBy>Lucas Pimenta</cp:lastModifiedBy>
  <cp:revision>2</cp:revision>
  <dcterms:modified xsi:type="dcterms:W3CDTF">2025-08-06T19:39:08Z</dcterms:modified>
</cp:coreProperties>
</file>